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B646-7676-452D-9F4E-53B62616C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5B8A9-078D-47A0-83B4-BF3CCE339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FFA0B-C6E4-4CE4-B4ED-8E1D66587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3B7-3849-4B47-9680-8F598C256D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36D93-1D41-4545-A05D-1F6BBA9E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224EB-527F-4E6B-BB4A-93EF5854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CBD-14F8-45BA-8FF2-C2FE25A06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BA1DA-6157-4871-8BDC-9CF28200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7A26D-2C97-4F28-A668-A04E5392D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8EA6F-8D45-4C6D-929F-58F502DC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3B7-3849-4B47-9680-8F598C256D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2882C-7A57-4FD2-8891-EB434551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69A07-D160-4EF7-A113-556D38B6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CBD-14F8-45BA-8FF2-C2FE25A06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BAB44D-8F2C-4E31-BE4A-36A32F4EA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D01CFB-482E-4D70-9B8C-423EC4F01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53C9B-DF66-4162-92F3-A06216448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3B7-3849-4B47-9680-8F598C256D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63E68-4C61-4A17-B223-325F1D37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F704E-233B-4FB0-A750-11541DB6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CBD-14F8-45BA-8FF2-C2FE25A06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6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00B9-49C9-4987-BFB6-75E5100C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7A56B-A453-44CB-A121-793BADC05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61A7E-703A-40BC-AF0E-E8AA9A3A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3B7-3849-4B47-9680-8F598C256D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6A698-C3DE-4A1F-81E6-3640461E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87268-2567-4975-A725-4A19F974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CBD-14F8-45BA-8FF2-C2FE25A06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3450-FB28-4996-B554-AC6C5D5B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35BFB-5774-49E4-B5E6-A1E6E7D38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D854A-6ACA-4543-BED7-AECD1019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3B7-3849-4B47-9680-8F598C256D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3E630-7B96-43D7-8E65-12E448292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766CF-799F-4AC7-A8C9-A162CE9D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CBD-14F8-45BA-8FF2-C2FE25A06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9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E695-891B-4C39-8D5C-81F401A2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B5EE1-8D60-4C47-A08A-DF6E3D3D8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CC74B-DB5C-49C0-ADA8-174BED61E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580DD-E5E1-470C-87A1-57EDD2F5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3B7-3849-4B47-9680-8F598C256D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E5571-2A17-4A8D-80ED-AF0FD782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7388F-9D96-4712-A097-E92FE79F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CBD-14F8-45BA-8FF2-C2FE25A06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AC24-884C-43E9-8153-681FF445A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8A868-034E-4A84-AACB-0D6FAF848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1A29-DDEA-4B75-AB0A-79B4BF9AA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67BC38-675E-4D04-9765-6F7ED73CB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DB8CF-7841-43BB-B19A-A425C2350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34937-8628-4E6E-958E-A8DF1B95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3B7-3849-4B47-9680-8F598C256D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2E00E8-A23C-4B00-ABA3-4703CD05A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3E3E5A-EF6D-42FD-993C-763A12A9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CBD-14F8-45BA-8FF2-C2FE25A06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5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FAB8B-6446-437B-966A-AD532BB0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2F1FD-360E-4B65-B8DA-90D1C76DA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3B7-3849-4B47-9680-8F598C256D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9BC9D-BF32-4F36-BAEB-CEF005E5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0A689-D631-4DF1-81F0-D3054392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CBD-14F8-45BA-8FF2-C2FE25A06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4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BAFBF-3B85-4244-82AA-5031E574C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3B7-3849-4B47-9680-8F598C256D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4AAF17-5C6D-4622-ABC8-AB354218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843E1-B52A-4F04-A9DD-AE63264FB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CBD-14F8-45BA-8FF2-C2FE25A06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3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78BE-338C-461F-9D07-C25F2A8F2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265B3-0263-45AA-8363-E83B60EAA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38920-CE4C-44CE-8B98-4B074B40D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D72B6-D59B-4993-B2C4-9E6E5FA0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3B7-3849-4B47-9680-8F598C256D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37D7B-9809-4930-978C-6DFDAB5B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7FCE0-443B-4982-827F-DA6DA178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CBD-14F8-45BA-8FF2-C2FE25A06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1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5550-17ED-4810-AFEC-F226F376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8E0317-8166-4CFC-8770-C57B1FCBC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5CA09-AC85-4076-A347-8FDF4379E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00EB5-5D08-4299-ABD4-3B63FBD50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23B7-3849-4B47-9680-8F598C256D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91C08-70CD-483B-A770-0E341CCC5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08E52-C343-402A-9312-98CAE457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CBD-14F8-45BA-8FF2-C2FE25A06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7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A0FF7-95EB-41B7-AD63-34EC21D7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93A76-F007-497F-8792-6B0D344D3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1F2F3-2C1E-4677-B2D6-393B31543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23B7-3849-4B47-9680-8F598C256DF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AA06F-4403-48EB-9A18-B8519CEF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EC1C3-8ED0-4EA4-8AD5-234C7B531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98CBD-14F8-45BA-8FF2-C2FE25A06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0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D9BE014-A0D6-4BB9-8FE0-629F8DCC8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52" y="347371"/>
            <a:ext cx="8073840" cy="6054907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DE279E8-B468-41D2-9764-B1036BAF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268984" cy="353966"/>
          </a:xfrm>
        </p:spPr>
        <p:txBody>
          <a:bodyPr>
            <a:normAutofit/>
          </a:bodyPr>
          <a:lstStyle/>
          <a:p>
            <a:r>
              <a:rPr lang="en-US" sz="1800" dirty="0"/>
              <a:t>Board 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6CCBF0-EF84-442A-BEE8-1B6A57779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194" y="4052611"/>
            <a:ext cx="3788162" cy="284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8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9B4C6-897A-490B-A649-447B2DBC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0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Take the Pledge of Non-Violence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95F0B1-D646-4B54-BC22-75E2490E0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563" y="1233724"/>
            <a:ext cx="4287915" cy="5549068"/>
          </a:xfrm>
        </p:spPr>
      </p:pic>
    </p:spTree>
    <p:extLst>
      <p:ext uri="{BB962C8B-B14F-4D97-AF65-F5344CB8AC3E}">
        <p14:creationId xmlns:p14="http://schemas.microsoft.com/office/powerpoint/2010/main" val="2192042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D6587-D4C3-4647-AAEA-991A68D0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Well-being Safety Assessments </a:t>
            </a:r>
            <a:br>
              <a:rPr lang="en-US" dirty="0"/>
            </a:br>
            <a:r>
              <a:rPr lang="en-US" sz="3600" dirty="0"/>
              <a:t>is dedicated to preventing violence in schools </a:t>
            </a:r>
            <a:br>
              <a:rPr lang="en-US" sz="3600" dirty="0"/>
            </a:br>
            <a:r>
              <a:rPr lang="en-US" sz="2200" dirty="0"/>
              <a:t>Check out these great complimentary school services: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557BF-B6CA-4E89-A560-18CC6746E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School Safety Website link </a:t>
            </a:r>
            <a:r>
              <a:rPr lang="en-US" dirty="0"/>
              <a:t>offering information on wellness issues, safety management, and a treatment resource list.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“Our Generation” posters </a:t>
            </a:r>
            <a:r>
              <a:rPr lang="en-US" dirty="0"/>
              <a:t>reminding every student that America is a melting pot and we should accept and be kind to everyone regardless of their gender, religion or ethnicity.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School Safety Checklist:  </a:t>
            </a:r>
            <a:r>
              <a:rPr lang="en-US" dirty="0"/>
              <a:t>A list identifying what schools need to look at to ensure their school is the safest it can be.</a:t>
            </a:r>
          </a:p>
          <a:p>
            <a:r>
              <a:rPr lang="en-US" dirty="0"/>
              <a:t>Tips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How to Create a School Safety Club </a:t>
            </a:r>
            <a:r>
              <a:rPr lang="en-US" dirty="0"/>
              <a:t>for your school.</a:t>
            </a:r>
          </a:p>
          <a:p>
            <a:r>
              <a:rPr lang="en-US" dirty="0"/>
              <a:t>Ideas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How to create a Violence-Free Art Exhibit </a:t>
            </a:r>
            <a:r>
              <a:rPr lang="en-US" dirty="0"/>
              <a:t>displaying student artwork supporting the non-violence theme.</a:t>
            </a:r>
          </a:p>
          <a:p>
            <a:r>
              <a:rPr lang="en-US" dirty="0"/>
              <a:t>To Learn more about the services offered through Well-being Safety Assessments go to:  </a:t>
            </a:r>
            <a:r>
              <a:rPr lang="en-US" b="1" dirty="0"/>
              <a:t>www.well-beingsafetyassessments.com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12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EBE952-37B7-43EA-BE5B-2C6606F3A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49" y="-77683"/>
            <a:ext cx="9064102" cy="6691547"/>
          </a:xfrm>
        </p:spPr>
      </p:pic>
    </p:spTree>
    <p:extLst>
      <p:ext uri="{BB962C8B-B14F-4D97-AF65-F5344CB8AC3E}">
        <p14:creationId xmlns:p14="http://schemas.microsoft.com/office/powerpoint/2010/main" val="6374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717C-2899-4CA4-BA8F-B35B3C22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Well-being Safety Assessments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93C5F-44D1-428A-9171-7EA03E3992F1}"/>
              </a:ext>
            </a:extLst>
          </p:cNvPr>
          <p:cNvSpPr txBox="1"/>
          <p:nvPr/>
        </p:nvSpPr>
        <p:spPr>
          <a:xfrm>
            <a:off x="3630967" y="6356412"/>
            <a:ext cx="511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 VIDEO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E6EBA2-C2AF-485F-BCB3-AC3B8D5C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video .</a:t>
            </a:r>
          </a:p>
        </p:txBody>
      </p:sp>
    </p:spTree>
    <p:extLst>
      <p:ext uri="{BB962C8B-B14F-4D97-AF65-F5344CB8AC3E}">
        <p14:creationId xmlns:p14="http://schemas.microsoft.com/office/powerpoint/2010/main" val="331353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536C-3618-430B-8E6A-7A852724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34095" cy="1721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WSA provides </a:t>
            </a:r>
            <a:br>
              <a:rPr lang="en-US" dirty="0"/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Proactive Collection: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School Safety Toolbox </a:t>
            </a:r>
            <a:br>
              <a:rPr lang="en-US" dirty="0"/>
            </a:br>
            <a:r>
              <a:rPr lang="en-US" sz="3100" dirty="0"/>
              <a:t>filled with safety services to assist every school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C2FDD1-CA8B-4CAE-8249-AE58F94EF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0319" y="2338060"/>
            <a:ext cx="5611362" cy="4336051"/>
          </a:xfrm>
        </p:spPr>
      </p:pic>
    </p:spTree>
    <p:extLst>
      <p:ext uri="{BB962C8B-B14F-4D97-AF65-F5344CB8AC3E}">
        <p14:creationId xmlns:p14="http://schemas.microsoft.com/office/powerpoint/2010/main" val="199366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F2BE-88C0-47E0-B93B-75F5AE8D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697" y="1438184"/>
            <a:ext cx="1088254" cy="1038686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92F9C9-E3D5-4587-B6E8-704937B33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70" y="43581"/>
            <a:ext cx="8762260" cy="6770837"/>
          </a:xfrm>
        </p:spPr>
      </p:pic>
    </p:spTree>
    <p:extLst>
      <p:ext uri="{BB962C8B-B14F-4D97-AF65-F5344CB8AC3E}">
        <p14:creationId xmlns:p14="http://schemas.microsoft.com/office/powerpoint/2010/main" val="166643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60A8-5D82-41D8-A83D-2FC2D6C3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School Wellness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08C4C-BD86-408A-AF31-3A50EA05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427"/>
            <a:ext cx="10515600" cy="47565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Assessments are online screenings</a:t>
            </a:r>
          </a:p>
          <a:p>
            <a:r>
              <a:rPr lang="en-US" dirty="0"/>
              <a:t>Students log into the screening from any school computer</a:t>
            </a:r>
          </a:p>
          <a:p>
            <a:r>
              <a:rPr lang="en-US" dirty="0"/>
              <a:t>Assessments are 55 questions, asking kids simple informative questions like,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“Have you thought about hurting yourself or someone else?” </a:t>
            </a:r>
          </a:p>
          <a:p>
            <a:r>
              <a:rPr lang="en-US" dirty="0"/>
              <a:t>Assessments help identify high-risk students by focusing on 7 areas: </a:t>
            </a:r>
          </a:p>
          <a:p>
            <a:pPr lvl="1"/>
            <a:r>
              <a:rPr lang="en-US" sz="1900" dirty="0"/>
              <a:t>Anger/violence</a:t>
            </a:r>
          </a:p>
          <a:p>
            <a:pPr lvl="1"/>
            <a:r>
              <a:rPr lang="en-US" sz="1900" dirty="0"/>
              <a:t>Self-harm/suicide</a:t>
            </a:r>
          </a:p>
          <a:p>
            <a:pPr lvl="1"/>
            <a:r>
              <a:rPr lang="en-US" sz="1900" dirty="0"/>
              <a:t>Mental illness</a:t>
            </a:r>
          </a:p>
          <a:p>
            <a:pPr lvl="1"/>
            <a:r>
              <a:rPr lang="en-US" sz="1900" dirty="0"/>
              <a:t>Child Abuse</a:t>
            </a:r>
          </a:p>
          <a:p>
            <a:pPr lvl="1"/>
            <a:r>
              <a:rPr lang="en-US" sz="1900" dirty="0"/>
              <a:t>Drug/alcohol abuse</a:t>
            </a:r>
          </a:p>
          <a:p>
            <a:pPr lvl="1"/>
            <a:r>
              <a:rPr lang="en-US" sz="1900" dirty="0"/>
              <a:t>School Campus Safety</a:t>
            </a:r>
          </a:p>
          <a:p>
            <a:pPr lvl="1"/>
            <a:r>
              <a:rPr lang="en-US" sz="1900" dirty="0"/>
              <a:t>Information About Others</a:t>
            </a:r>
          </a:p>
        </p:txBody>
      </p:sp>
    </p:spTree>
    <p:extLst>
      <p:ext uri="{BB962C8B-B14F-4D97-AF65-F5344CB8AC3E}">
        <p14:creationId xmlns:p14="http://schemas.microsoft.com/office/powerpoint/2010/main" val="222397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F8D085-10CB-4AEF-B912-A4071F80C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School Wellness Report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D862AC9-F28E-4AC9-B125-16D327583A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r="1069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8E428E-49FD-48DA-B35B-D69215D8A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4186" y="1984376"/>
            <a:ext cx="4979002" cy="47005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Well-being Safety Assessments, LLC utilizes Encrypted Software and Master-level Assessors to gather and analyze the data taken from the student screenings.  </a:t>
            </a:r>
          </a:p>
          <a:p>
            <a:r>
              <a:rPr lang="en-US" dirty="0"/>
              <a:t>Assessors generate a </a:t>
            </a:r>
            <a:r>
              <a:rPr lang="en-US" dirty="0">
                <a:solidFill>
                  <a:srgbClr val="FF0000"/>
                </a:solidFill>
              </a:rPr>
              <a:t>School Wellness Report </a:t>
            </a:r>
            <a:r>
              <a:rPr lang="en-US" dirty="0"/>
              <a:t>within 3 weeks (typically much sooner) of the assessment, which looks at each of the key areas.  </a:t>
            </a:r>
          </a:p>
          <a:p>
            <a:r>
              <a:rPr lang="en-US" dirty="0"/>
              <a:t>Students who answer affirmatively to questions in these areas are identified as significant.  If students answer positively to enough questions in specific areas, they will be placed in a high-risk category.</a:t>
            </a:r>
          </a:p>
          <a:p>
            <a:r>
              <a:rPr lang="en-US" dirty="0"/>
              <a:t>WSA Assessors work directly with School Counselors to inform parents about the upcoming screening.  Parents are given a parent portal on the WSA website to answer any questions they may have.  Assessors are also available to School Counselors, Students and their family members following the assessment.</a:t>
            </a:r>
          </a:p>
          <a:p>
            <a:r>
              <a:rPr lang="en-US" dirty="0"/>
              <a:t>All Counselors will be given a Resource Packet to provide to the student and their family members to help them with obtaining local and/or national treatment resources.  </a:t>
            </a:r>
          </a:p>
        </p:txBody>
      </p:sp>
    </p:spTree>
    <p:extLst>
      <p:ext uri="{BB962C8B-B14F-4D97-AF65-F5344CB8AC3E}">
        <p14:creationId xmlns:p14="http://schemas.microsoft.com/office/powerpoint/2010/main" val="328119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F10AE-A5AF-4CFD-9C52-AD7EDFBA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Anonymous Reporting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C4E37-8304-458A-A404-9D68AFA04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This system allows students, teachers, parents and the community to </a:t>
            </a:r>
            <a:r>
              <a:rPr lang="en-US" dirty="0">
                <a:solidFill>
                  <a:srgbClr val="FF0000"/>
                </a:solidFill>
              </a:rPr>
              <a:t>CALL, TEXT, EMAIL and Message </a:t>
            </a:r>
            <a:r>
              <a:rPr lang="en-US" dirty="0"/>
              <a:t>when they see or hear anything unsafe/suspicious on school campus.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WSA Crisis Worker will answer them </a:t>
            </a:r>
            <a:r>
              <a:rPr lang="en-US" b="1" dirty="0"/>
              <a:t>24 hours/7 days a week.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WSA Crisis Worker will also take reports on emotional wellness issues, allowing students </a:t>
            </a:r>
            <a:r>
              <a:rPr lang="en-US" u="sng" dirty="0"/>
              <a:t>to reach out </a:t>
            </a:r>
            <a:r>
              <a:rPr lang="en-US" dirty="0"/>
              <a:t>when they are angry or sad.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School Administrators are notified immediately of every emergency report taken and have a </a:t>
            </a:r>
            <a:r>
              <a:rPr lang="en-US" i="1" dirty="0"/>
              <a:t>central location </a:t>
            </a:r>
            <a:r>
              <a:rPr lang="en-US" dirty="0"/>
              <a:t>to house and respond to each report.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School Counselors can now prioritize which student needs immediate assistance with no worries.</a:t>
            </a:r>
          </a:p>
        </p:txBody>
      </p:sp>
    </p:spTree>
    <p:extLst>
      <p:ext uri="{BB962C8B-B14F-4D97-AF65-F5344CB8AC3E}">
        <p14:creationId xmlns:p14="http://schemas.microsoft.com/office/powerpoint/2010/main" val="108138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57A031-2AF7-48E2-B261-0894C7EB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Wellness Classes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937A1-AAC5-4469-9940-3D917C825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Well-being Safety Assessment has teamed up with CANVAS and are now offering pre-recorded online wellness classes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(at your convenience.)</a:t>
            </a:r>
          </a:p>
          <a:p>
            <a:r>
              <a:rPr lang="en-US" dirty="0"/>
              <a:t>All Classes have seven-30 minute modules.</a:t>
            </a:r>
          </a:p>
          <a:p>
            <a:r>
              <a:rPr lang="en-US" dirty="0"/>
              <a:t>All Classes have a pre and post test to identify student progress.</a:t>
            </a:r>
          </a:p>
          <a:p>
            <a:r>
              <a:rPr lang="en-US" dirty="0"/>
              <a:t>All Classes have identified and gradable assignments.</a:t>
            </a:r>
          </a:p>
          <a:p>
            <a:r>
              <a:rPr lang="en-US" dirty="0"/>
              <a:t>All Classes have quizzes.</a:t>
            </a:r>
          </a:p>
          <a:p>
            <a:r>
              <a:rPr lang="en-US" dirty="0"/>
              <a:t>Topics include:  Anger Management I, Anger Management II, Anti-Bullying, Suicide Prevention and much more.</a:t>
            </a:r>
          </a:p>
          <a:p>
            <a:r>
              <a:rPr lang="en-US" dirty="0"/>
              <a:t>Student receives an overall score and a printable certificate upon completion.</a:t>
            </a:r>
          </a:p>
        </p:txBody>
      </p:sp>
    </p:spTree>
    <p:extLst>
      <p:ext uri="{BB962C8B-B14F-4D97-AF65-F5344CB8AC3E}">
        <p14:creationId xmlns:p14="http://schemas.microsoft.com/office/powerpoint/2010/main" val="314921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A67667-0DF8-453F-B908-5C86CBC5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Violence Prevention Training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8A506B-35AD-4415-86DD-8A555DF9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WSA Presenters will provide (2) 50 minute interactive skits for student audiences revealing the 5 types of School Violence and the importance of R.E.A.C.T.* </a:t>
            </a:r>
          </a:p>
          <a:p>
            <a:r>
              <a:rPr lang="en-US" dirty="0"/>
              <a:t>R.E.A.C.T bracelets, t-shirts and frisbees will be thrown to students at the end of the presentation.</a:t>
            </a:r>
          </a:p>
          <a:p>
            <a:r>
              <a:rPr lang="en-US" dirty="0"/>
              <a:t>Expert Student Speaker will discuss their journey with school violence and the importance of reporting all unsafe/suspicious behavior.</a:t>
            </a:r>
          </a:p>
          <a:p>
            <a:r>
              <a:rPr lang="en-US" dirty="0"/>
              <a:t>Students will review the School Violence handbook in small groups.  </a:t>
            </a:r>
          </a:p>
          <a:p>
            <a:r>
              <a:rPr lang="en-US" dirty="0"/>
              <a:t>Students will be given the opportunity to sign the Pledge of Non-Violence.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7E48FB-537E-46CD-9ACC-7BF839969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FULL-DAY TRAINING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C721EAC-D71D-45A4-B0AB-83064F021AF9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7" y="2460687"/>
            <a:ext cx="3684587" cy="368458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A5313F-BDD5-4BFD-8415-0BAF26991E20}"/>
              </a:ext>
            </a:extLst>
          </p:cNvPr>
          <p:cNvSpPr txBox="1"/>
          <p:nvPr/>
        </p:nvSpPr>
        <p:spPr>
          <a:xfrm>
            <a:off x="721697" y="6145275"/>
            <a:ext cx="3814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*R.E.A.C.T. is an acronym for Report, Email, Act, Call or Email when you see/hear anything unsafe/suspicious at school.</a:t>
            </a:r>
          </a:p>
        </p:txBody>
      </p:sp>
    </p:spTree>
    <p:extLst>
      <p:ext uri="{BB962C8B-B14F-4D97-AF65-F5344CB8AC3E}">
        <p14:creationId xmlns:p14="http://schemas.microsoft.com/office/powerpoint/2010/main" val="2168115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761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Board Presentation</vt:lpstr>
      <vt:lpstr>Well-being Safety Assessments </vt:lpstr>
      <vt:lpstr>WSA provides  The Proactive Collection:  A School Safety Toolbox  filled with safety services to assist every school</vt:lpstr>
      <vt:lpstr>PowerPoint Presentation</vt:lpstr>
      <vt:lpstr>School Wellness Assessments</vt:lpstr>
      <vt:lpstr>School Wellness Report</vt:lpstr>
      <vt:lpstr>Anonymous Reporting System</vt:lpstr>
      <vt:lpstr>Wellness Classes</vt:lpstr>
      <vt:lpstr>School Violence Prevention Training</vt:lpstr>
      <vt:lpstr>Take the Pledge of Non-Violence</vt:lpstr>
      <vt:lpstr>Well-being Safety Assessments  is dedicated to preventing violence in schools  Check out these great complimentary school services: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West</dc:creator>
  <cp:lastModifiedBy>Rebecca West</cp:lastModifiedBy>
  <cp:revision>17</cp:revision>
  <cp:lastPrinted>2019-11-13T03:41:23Z</cp:lastPrinted>
  <dcterms:created xsi:type="dcterms:W3CDTF">2019-11-12T21:31:00Z</dcterms:created>
  <dcterms:modified xsi:type="dcterms:W3CDTF">2019-11-13T14:34:39Z</dcterms:modified>
</cp:coreProperties>
</file>